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26" r:id="rId2"/>
    <p:sldId id="631" r:id="rId3"/>
    <p:sldId id="633" r:id="rId4"/>
    <p:sldId id="629" r:id="rId5"/>
    <p:sldId id="641" r:id="rId6"/>
    <p:sldId id="642" r:id="rId7"/>
    <p:sldId id="634" r:id="rId8"/>
    <p:sldId id="635" r:id="rId9"/>
    <p:sldId id="636" r:id="rId10"/>
    <p:sldId id="639" r:id="rId11"/>
    <p:sldId id="625" r:id="rId12"/>
    <p:sldId id="627" r:id="rId13"/>
    <p:sldId id="628" r:id="rId14"/>
    <p:sldId id="640" r:id="rId15"/>
    <p:sldId id="643" r:id="rId16"/>
  </p:sldIdLst>
  <p:sldSz cx="9906000" cy="6858000" type="A4"/>
  <p:notesSz cx="9926638" cy="6797675"/>
  <p:embeddedFontLst>
    <p:embeddedFont>
      <p:font typeface="HY견고딕" pitchFamily="18" charset="-127"/>
      <p:regular r:id="rId19"/>
    </p:embeddedFont>
    <p:embeddedFont>
      <p:font typeface="맑은 고딕" pitchFamily="50" charset="-127"/>
      <p:regular r:id="rId20"/>
      <p:bold r:id="rId21"/>
    </p:embeddedFont>
    <p:embeddedFont>
      <p:font typeface="Verdana" pitchFamily="34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Arial" charset="0"/>
        <a:ea typeface="굴림체" pitchFamily="49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000FF"/>
    <a:srgbClr val="FF00FF"/>
    <a:srgbClr val="9966FF"/>
    <a:srgbClr val="99FF99"/>
    <a:srgbClr val="66FF66"/>
    <a:srgbClr val="3399FF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9885" autoAdjust="0"/>
  </p:normalViewPr>
  <p:slideViewPr>
    <p:cSldViewPr>
      <p:cViewPr>
        <p:scale>
          <a:sx n="100" d="100"/>
          <a:sy n="100" d="100"/>
        </p:scale>
        <p:origin x="-306" y="-318"/>
      </p:cViewPr>
      <p:guideLst>
        <p:guide orient="horz" pos="3974"/>
        <p:guide orient="horz" pos="1706"/>
        <p:guide orient="horz" pos="1480"/>
        <p:guide orient="horz" pos="4201"/>
        <p:guide pos="6023"/>
        <p:guide pos="308"/>
        <p:guide pos="5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3396" y="-96"/>
      </p:cViewPr>
      <p:guideLst>
        <p:guide orient="horz" pos="2141"/>
        <p:guide pos="3125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base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513" y="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95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base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513" y="6457950"/>
            <a:ext cx="43021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04FFF8F-ACD6-4538-A257-423A4BAF6F1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402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base" latinLnBrk="1" hangingPunct="1">
              <a:defRPr sz="12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76900" y="0"/>
            <a:ext cx="42291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defRPr sz="12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06738" y="522288"/>
            <a:ext cx="3692525" cy="2555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35088" y="3235325"/>
            <a:ext cx="7235825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0650"/>
            <a:ext cx="43402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base" latinLnBrk="1" hangingPunct="1">
              <a:defRPr sz="12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76900" y="6470650"/>
            <a:ext cx="42291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defRPr sz="1200" b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27C2611-A96F-41FC-9A4E-154FEDF235A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3F339-8510-4A40-9AAE-FFAAF5759790}" type="slidenum">
              <a:rPr lang="en-US" altLang="ko-KR" smtClean="0">
                <a:latin typeface="굴림" charset="-127"/>
                <a:ea typeface="굴림" charset="-127"/>
              </a:rPr>
              <a:pPr/>
              <a:t>3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5624513" y="6456363"/>
            <a:ext cx="43005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latinLnBrk="1"/>
            <a:fld id="{2254543A-D9B5-4228-A248-891A45707B93}" type="slidenum">
              <a:rPr lang="en-US" altLang="ko-KR" sz="1200"/>
              <a:pPr algn="r" latinLnBrk="1"/>
              <a:t>3</a:t>
            </a:fld>
            <a:endParaRPr lang="en-US" altLang="ko-KR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CDD4-FC7B-4FC4-9891-09D47F77DF1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3F339-8510-4A40-9AAE-FFAAF5759790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5624513" y="6456363"/>
            <a:ext cx="43005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latinLnBrk="1"/>
            <a:fld id="{2254543A-D9B5-4228-A248-891A45707B93}" type="slidenum">
              <a:rPr lang="en-US" altLang="ko-KR" sz="1200"/>
              <a:pPr algn="r" latinLnBrk="1"/>
              <a:t>6</a:t>
            </a:fld>
            <a:endParaRPr lang="en-US" altLang="ko-KR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3F339-8510-4A40-9AAE-FFAAF5759790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5624513" y="6456363"/>
            <a:ext cx="43005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latinLnBrk="1"/>
            <a:fld id="{2254543A-D9B5-4228-A248-891A45707B93}" type="slidenum">
              <a:rPr lang="en-US" altLang="ko-KR" sz="1200"/>
              <a:pPr algn="r" latinLnBrk="1"/>
              <a:t>7</a:t>
            </a:fld>
            <a:endParaRPr lang="en-US" altLang="ko-KR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13F339-8510-4A40-9AAE-FFAAF5759790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7651" name="Rectangle 7"/>
          <p:cNvSpPr txBox="1">
            <a:spLocks noGrp="1" noChangeArrowheads="1"/>
          </p:cNvSpPr>
          <p:nvPr/>
        </p:nvSpPr>
        <p:spPr bwMode="auto">
          <a:xfrm>
            <a:off x="5624513" y="6456363"/>
            <a:ext cx="43005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latinLnBrk="1"/>
            <a:fld id="{2254543A-D9B5-4228-A248-891A45707B93}" type="slidenum">
              <a:rPr lang="en-US" altLang="ko-KR" sz="1200"/>
              <a:pPr algn="r" latinLnBrk="1"/>
              <a:t>8</a:t>
            </a:fld>
            <a:endParaRPr lang="en-US" altLang="ko-KR" sz="1200"/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7BDE12-48C0-4FB9-80FE-BC28849DC257}" type="slidenum">
              <a:rPr lang="en-US" altLang="ko-KR" smtClean="0">
                <a:latin typeface="굴림" charset="-127"/>
                <a:ea typeface="굴림" charset="-127"/>
              </a:rPr>
              <a:pPr/>
              <a:t>10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5624513" y="6456363"/>
            <a:ext cx="430053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latinLnBrk="1"/>
            <a:fld id="{E69EC963-9A1A-46C0-B682-C4221466503D}" type="slidenum">
              <a:rPr lang="en-US" altLang="ko-KR" sz="1200"/>
              <a:pPr algn="r" latinLnBrk="1"/>
              <a:t>10</a:t>
            </a:fld>
            <a:endParaRPr lang="en-US" altLang="ko-KR" sz="1200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 rot="5400000">
            <a:off x="1127125" y="2933701"/>
            <a:ext cx="80962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438" y="2528888"/>
            <a:ext cx="682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>
          <a:xfrm>
            <a:off x="0" y="6578600"/>
            <a:ext cx="9906000" cy="279400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defRPr/>
            </a:pPr>
            <a:endParaRPr lang="ko-KR" altLang="en-US"/>
          </a:p>
        </p:txBody>
      </p:sp>
      <p:grpSp>
        <p:nvGrpSpPr>
          <p:cNvPr id="5" name="그룹 11"/>
          <p:cNvGrpSpPr>
            <a:grpSpLocks/>
          </p:cNvGrpSpPr>
          <p:nvPr userDrawn="1"/>
        </p:nvGrpSpPr>
        <p:grpSpPr bwMode="auto">
          <a:xfrm>
            <a:off x="3822700" y="6637338"/>
            <a:ext cx="2243138" cy="134937"/>
            <a:chOff x="3587849" y="6636925"/>
            <a:chExt cx="2242749" cy="135015"/>
          </a:xfrm>
        </p:grpSpPr>
        <p:sp>
          <p:nvSpPr>
            <p:cNvPr id="6" name="Rectangle 39"/>
            <p:cNvSpPr>
              <a:spLocks noChangeArrowheads="1"/>
            </p:cNvSpPr>
            <p:nvPr/>
          </p:nvSpPr>
          <p:spPr bwMode="auto">
            <a:xfrm>
              <a:off x="4025923" y="6636925"/>
              <a:ext cx="1804675" cy="135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altLang="ko-KR" sz="500" kern="0">
                  <a:solidFill>
                    <a:srgbClr val="FFFFFF"/>
                  </a:solidFill>
                  <a:latin typeface="Verdana" pitchFamily="34" charset="0"/>
                </a:rPr>
                <a:t> ©NEOWIZ CORPORATION. All rights reserved.</a:t>
              </a:r>
              <a:endParaRPr kumimoji="0" lang="ko-KR" altLang="en-US" sz="500" kern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87849" y="6669361"/>
              <a:ext cx="536310" cy="102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182563" y="684213"/>
            <a:ext cx="95408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1"/>
          <p:cNvSpPr/>
          <p:nvPr userDrawn="1"/>
        </p:nvSpPr>
        <p:spPr>
          <a:xfrm>
            <a:off x="0" y="6578600"/>
            <a:ext cx="9906000" cy="279400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직사각형 9"/>
          <p:cNvSpPr/>
          <p:nvPr userDrawn="1"/>
        </p:nvSpPr>
        <p:spPr>
          <a:xfrm>
            <a:off x="4322763" y="6588125"/>
            <a:ext cx="134937" cy="269875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4" name="직선 연결선 20"/>
          <p:cNvCxnSpPr/>
          <p:nvPr userDrawn="1"/>
        </p:nvCxnSpPr>
        <p:spPr>
          <a:xfrm>
            <a:off x="182563" y="684213"/>
            <a:ext cx="95408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 descr="모바일우측상단로고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1413" y="368300"/>
            <a:ext cx="9620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모바일하단로고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8563" y="6578600"/>
            <a:ext cx="571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9"/>
          <p:cNvSpPr>
            <a:spLocks noChangeArrowheads="1"/>
          </p:cNvSpPr>
          <p:nvPr userDrawn="1"/>
        </p:nvSpPr>
        <p:spPr bwMode="auto">
          <a:xfrm>
            <a:off x="4413250" y="6624638"/>
            <a:ext cx="1803400" cy="13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latinLnBrk="0">
              <a:defRPr/>
            </a:pPr>
            <a:r>
              <a:rPr kumimoji="0" lang="en-US" altLang="ko-KR" sz="500">
                <a:solidFill>
                  <a:srgbClr val="FFFFFF"/>
                </a:solidFill>
                <a:latin typeface="Verdana" pitchFamily="34" charset="0"/>
                <a:ea typeface="맑은 고딕" pitchFamily="50" charset="-127"/>
              </a:rPr>
              <a:t> © NEOWIZ MOBILE. All rights reserved.</a:t>
            </a:r>
            <a:endParaRPr kumimoji="0" lang="ko-KR" altLang="en-US" sz="500">
              <a:solidFill>
                <a:srgbClr val="FFFFFF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8" name="슬라이드 번호 개체 틀 37"/>
          <p:cNvSpPr>
            <a:spLocks noGrp="1"/>
          </p:cNvSpPr>
          <p:nvPr>
            <p:ph type="sldNum" sz="quarter" idx="10"/>
          </p:nvPr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751B080-7E59-43AA-983D-315334B11FC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578600"/>
            <a:ext cx="9906000" cy="279400"/>
          </a:xfrm>
          <a:prstGeom prst="rect">
            <a:avLst/>
          </a:prstGeom>
          <a:solidFill>
            <a:srgbClr val="E1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defRPr/>
            </a:pPr>
            <a:endParaRPr lang="ko-KR" altLang="en-US"/>
          </a:p>
        </p:txBody>
      </p:sp>
      <p:grpSp>
        <p:nvGrpSpPr>
          <p:cNvPr id="1027" name="그룹 11"/>
          <p:cNvGrpSpPr>
            <a:grpSpLocks/>
          </p:cNvGrpSpPr>
          <p:nvPr/>
        </p:nvGrpSpPr>
        <p:grpSpPr bwMode="auto">
          <a:xfrm>
            <a:off x="3822700" y="6637338"/>
            <a:ext cx="2243138" cy="134937"/>
            <a:chOff x="3587849" y="6636925"/>
            <a:chExt cx="2242749" cy="135015"/>
          </a:xfrm>
        </p:grpSpPr>
        <p:sp>
          <p:nvSpPr>
            <p:cNvPr id="16" name="Rectangle 39"/>
            <p:cNvSpPr>
              <a:spLocks noChangeArrowheads="1"/>
            </p:cNvSpPr>
            <p:nvPr/>
          </p:nvSpPr>
          <p:spPr bwMode="auto">
            <a:xfrm>
              <a:off x="4025923" y="6636925"/>
              <a:ext cx="1804675" cy="135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altLang="ko-KR" sz="500" kern="0">
                  <a:solidFill>
                    <a:srgbClr val="FFFFFF"/>
                  </a:solidFill>
                  <a:latin typeface="Verdana" pitchFamily="34" charset="0"/>
                </a:rPr>
                <a:t> ©NEOWIZ CORPORATION. All rights reserved.</a:t>
              </a:r>
              <a:endParaRPr kumimoji="0" lang="ko-KR" altLang="en-US" sz="500" kern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pic>
          <p:nvPicPr>
            <p:cNvPr id="1032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87849" y="6669361"/>
              <a:ext cx="536310" cy="102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8940800" y="6581775"/>
            <a:ext cx="531813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3485" tIns="41742" rIns="83485" bIns="41742">
            <a:spAutoFit/>
          </a:bodyPr>
          <a:lstStyle/>
          <a:p>
            <a:pPr algn="r" defTabSz="835025" latinLnBrk="1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- </a:t>
            </a:r>
            <a:fld id="{EC096BDE-9015-4B0A-A051-FEB1AD4C70E5}" type="slidenum">
              <a:rPr lang="en-US" altLang="ko-KR" sz="9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pPr algn="r" defTabSz="835025" latinLnBrk="1">
                <a:defRPr/>
              </a:pPr>
              <a:t>‹#›</a:t>
            </a:fld>
            <a:r>
              <a:rPr lang="en-US" altLang="ko-KR" sz="9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2563" y="684213"/>
            <a:ext cx="95408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9" descr="C:\Documents and Settings\Administrator\바탕 화면\uztPjI1289870876928IlAx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82013" y="246063"/>
            <a:ext cx="1231900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83" r:id="rId2"/>
    <p:sldLayoutId id="2147485684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8"/>
          <p:cNvSpPr txBox="1">
            <a:spLocks noChangeArrowheads="1"/>
          </p:cNvSpPr>
          <p:nvPr/>
        </p:nvSpPr>
        <p:spPr bwMode="auto">
          <a:xfrm>
            <a:off x="1781175" y="2393950"/>
            <a:ext cx="81248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ko-KR" altLang="en-US" sz="2400" kern="0" dirty="0">
                <a:latin typeface="HY견고딕"/>
                <a:ea typeface="HY견고딕"/>
                <a:cs typeface="+mj-cs"/>
              </a:rPr>
              <a:t>캐주얼 야구 </a:t>
            </a:r>
            <a:r>
              <a:rPr lang="ko-KR" altLang="en-US" sz="2400" kern="0" dirty="0" smtClean="0">
                <a:latin typeface="HY견고딕"/>
                <a:ea typeface="HY견고딕"/>
                <a:cs typeface="+mj-cs"/>
              </a:rPr>
              <a:t>게임 소개서</a:t>
            </a:r>
            <a:endParaRPr lang="ko-KR" altLang="en-US" sz="2400" kern="0" dirty="0">
              <a:latin typeface="HY견고딕"/>
              <a:ea typeface="HY견고딕"/>
              <a:cs typeface="+mj-cs"/>
            </a:endParaRPr>
          </a:p>
        </p:txBody>
      </p:sp>
      <p:sp>
        <p:nvSpPr>
          <p:cNvPr id="25" name="Rectangle 39"/>
          <p:cNvSpPr>
            <a:spLocks noChangeArrowheads="1"/>
          </p:cNvSpPr>
          <p:nvPr/>
        </p:nvSpPr>
        <p:spPr bwMode="auto">
          <a:xfrm>
            <a:off x="1803400" y="2889250"/>
            <a:ext cx="81026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 latinLnBrk="0">
              <a:spcAft>
                <a:spcPts val="0"/>
              </a:spcAft>
              <a:defRPr/>
            </a:pPr>
            <a:r>
              <a:rPr kumimoji="0" lang="en-US" altLang="ko-KR" sz="900" b="1" kern="0" dirty="0" smtClean="0">
                <a:solidFill>
                  <a:srgbClr val="767576"/>
                </a:solidFill>
                <a:latin typeface="돋움" pitchFamily="50" charset="-127"/>
                <a:ea typeface="돋움" pitchFamily="50" charset="-127"/>
              </a:rPr>
              <a:t>2011.11.21.</a:t>
            </a:r>
            <a:endParaRPr kumimoji="0" lang="ko-KR" altLang="en-US" sz="900" kern="0" dirty="0">
              <a:solidFill>
                <a:srgbClr val="767576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5400000">
            <a:off x="1127125" y="2933701"/>
            <a:ext cx="809625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594600" y="6578600"/>
            <a:ext cx="2311400" cy="279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4E478A-9348-422B-995F-8B9C9A597C1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ko-KR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I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6616" y="1340768"/>
            <a:ext cx="6731732" cy="4487821"/>
          </a:xfrm>
          <a:prstGeom prst="rect">
            <a:avLst/>
          </a:prstGeom>
        </p:spPr>
      </p:pic>
      <p:sp>
        <p:nvSpPr>
          <p:cNvPr id="3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3767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타자 게임화면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UI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12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3526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남자 선수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 descr="거포및작은체형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505" y="998730"/>
            <a:ext cx="8733420" cy="537441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pic>
        <p:nvPicPr>
          <p:cNvPr id="4" name="그림 3" descr="man02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485" y="1223755"/>
            <a:ext cx="9262043" cy="4933519"/>
          </a:xfrm>
          <a:prstGeom prst="rect">
            <a:avLst/>
          </a:prstGeom>
        </p:spPr>
      </p:pic>
      <p:sp>
        <p:nvSpPr>
          <p:cNvPr id="5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34515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남자 선수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3D</a:t>
            </a:r>
            <a:endParaRPr kumimoji="0" lang="ko-KR" altLang="en-US" sz="18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3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41921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여자 선수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3D &amp;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lady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520" y="818710"/>
            <a:ext cx="8553400" cy="56794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3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37577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착용 아이템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선택-장구류_작업-B급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8624" y="764704"/>
            <a:ext cx="6537920" cy="54482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:\프로그램\K-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819150"/>
            <a:ext cx="46799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 descr="E:\프로그램\K-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7575" y="728663"/>
            <a:ext cx="4737100" cy="558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34451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kumimoji="0" lang="ko-KR" altLang="en-US" sz="1800" b="1" dirty="0" err="1" smtClean="0">
                <a:latin typeface="맑은 고딕" pitchFamily="50" charset="-127"/>
                <a:ea typeface="맑은 고딕" pitchFamily="50" charset="-127"/>
              </a:rPr>
              <a:t>컨셉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야구장 스케치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911350" y="998538"/>
            <a:ext cx="3821113" cy="4905375"/>
          </a:xfrm>
          <a:prstGeom prst="rect">
            <a:avLst/>
          </a:prstGeom>
          <a:noFill/>
          <a:ln w="19050" cap="rnd" cmpd="sng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  <a:endParaRPr lang="en-US" altLang="ko-KR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게임플레이</a:t>
            </a:r>
            <a:endParaRPr lang="en-US" altLang="ko-KR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플레이</a:t>
            </a:r>
            <a:r>
              <a:rPr lang="ko-KR" altLang="en-US" sz="20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어</a:t>
            </a:r>
            <a:endParaRPr lang="en-US" altLang="ko-KR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아이템</a:t>
            </a: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라이선스 활용</a:t>
            </a:r>
            <a:endParaRPr lang="en-US" altLang="ko-KR" sz="20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  <a:defRPr/>
            </a:pP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그래픽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컨셉</a:t>
            </a: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목차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407495" y="822995"/>
            <a:ext cx="7140096" cy="523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소개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사양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1.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게임명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“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스타디움 쇼다운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Stadium Showdown -Tie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Breaker-)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2.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플랫폼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unity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엔진을 탑재한 </a:t>
            </a:r>
            <a:r>
              <a:rPr kumimoji="0"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iOS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&amp; Android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기반의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태블릿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PC </a:t>
            </a: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3.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장르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야구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B.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특징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1.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각각 투수와 타자가 되어 펼치는 대결에서 느낄 수 있는 야구 본연의 재미를 극대화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2. </a:t>
            </a:r>
            <a:r>
              <a:rPr lang="ko-KR" altLang="ko-KR" sz="1200" b="1" dirty="0" err="1">
                <a:latin typeface="맑은 고딕" pitchFamily="50" charset="-127"/>
                <a:ea typeface="맑은 고딕" pitchFamily="50" charset="-127"/>
              </a:rPr>
              <a:t>스마트폰이라는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 이용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환경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맞게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고려한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짧은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플레이 시간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쉬운 </a:t>
            </a:r>
            <a:r>
              <a:rPr lang="ko-KR" altLang="ko-KR" sz="1200" b="1" dirty="0" err="1" smtClean="0">
                <a:latin typeface="맑은 고딕" pitchFamily="50" charset="-127"/>
                <a:ea typeface="맑은 고딕" pitchFamily="50" charset="-127"/>
              </a:rPr>
              <a:t>조작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감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직관적인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구성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3.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자신만의 선수를 성장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코디하거나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장비 강화를 통해 게임에 대한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몰입감과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충성도 증대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4.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도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전과제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랭킹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SNS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연계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일일 보너스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등을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통해 </a:t>
            </a:r>
            <a:r>
              <a:rPr lang="ko-KR" altLang="ko-KR" sz="1200" b="1" dirty="0">
                <a:latin typeface="맑은 고딕" pitchFamily="50" charset="-127"/>
                <a:ea typeface="맑은 고딕" pitchFamily="50" charset="-127"/>
              </a:rPr>
              <a:t>지속적인 플레이를 위한 동기 부여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C.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일정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1. </a:t>
            </a:r>
            <a:r>
              <a:rPr kumimoji="0"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iOS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버전 </a:t>
            </a:r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2012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앱스토어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등록 목표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2. AD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버전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2012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안드로이드마켓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출시 목표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8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407495" y="822995"/>
            <a:ext cx="693414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게임 내용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게임의 종류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1. Match 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사용자 간 투수와 타자를 교대로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전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후반 각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구씩 총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구를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대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대전 플레이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Single : Computer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AI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를 상대로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‘Match’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와 동일한 방식으로 플레이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3. Friendly 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친구로 등록한 상대가 온라인인 경우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신청하여 수락하는 형태로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‘Match’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진행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B.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게임의 흐름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게임 플레이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49733" y="3356992"/>
            <a:ext cx="1214437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상대 검색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(Matching)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64568" y="3356992"/>
            <a:ext cx="1216025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게임의 종류</a:t>
            </a: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en-US" altLang="ko-KR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034898" y="3356992"/>
            <a:ext cx="1216025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 </a:t>
            </a: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1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후공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결정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화살표 연결선 9"/>
          <p:cNvCxnSpPr>
            <a:stCxn id="8" idx="3"/>
            <a:endCxn id="7" idx="1"/>
          </p:cNvCxnSpPr>
          <p:nvPr/>
        </p:nvCxnSpPr>
        <p:spPr>
          <a:xfrm>
            <a:off x="2280593" y="3603849"/>
            <a:ext cx="269140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3"/>
            <a:endCxn id="9" idx="1"/>
          </p:cNvCxnSpPr>
          <p:nvPr/>
        </p:nvCxnSpPr>
        <p:spPr>
          <a:xfrm>
            <a:off x="3764170" y="3603849"/>
            <a:ext cx="270728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008784" y="4509120"/>
            <a:ext cx="1214437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선공 사용자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전반전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진행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93949" y="4509120"/>
            <a:ext cx="1216025" cy="493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후공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사용자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전반전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진행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화살표 연결선 13"/>
          <p:cNvCxnSpPr>
            <a:stCxn id="12" idx="3"/>
            <a:endCxn id="13" idx="1"/>
          </p:cNvCxnSpPr>
          <p:nvPr/>
        </p:nvCxnSpPr>
        <p:spPr>
          <a:xfrm>
            <a:off x="4223221" y="4755977"/>
            <a:ext cx="270728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961112" y="4509120"/>
            <a:ext cx="1214437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선공 사용자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후반전 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46277" y="4509120"/>
            <a:ext cx="1216025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후공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사용자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후반전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진행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6"/>
          <p:cNvCxnSpPr>
            <a:endCxn id="15" idx="1"/>
          </p:cNvCxnSpPr>
          <p:nvPr/>
        </p:nvCxnSpPr>
        <p:spPr>
          <a:xfrm>
            <a:off x="5691972" y="4755977"/>
            <a:ext cx="269140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3"/>
            <a:endCxn id="16" idx="1"/>
          </p:cNvCxnSpPr>
          <p:nvPr/>
        </p:nvCxnSpPr>
        <p:spPr>
          <a:xfrm>
            <a:off x="7175549" y="4755977"/>
            <a:ext cx="270728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144192" y="5603998"/>
            <a:ext cx="1214437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게임 결과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승 </a:t>
            </a: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패 확인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29357" y="5603998"/>
            <a:ext cx="1216025" cy="49371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재대결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or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종료 결정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화살표 연결선 20"/>
          <p:cNvCxnSpPr>
            <a:stCxn id="19" idx="3"/>
            <a:endCxn id="20" idx="1"/>
          </p:cNvCxnSpPr>
          <p:nvPr/>
        </p:nvCxnSpPr>
        <p:spPr>
          <a:xfrm>
            <a:off x="3358629" y="5850855"/>
            <a:ext cx="270728" cy="1588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9" idx="2"/>
            <a:endCxn id="12" idx="0"/>
          </p:cNvCxnSpPr>
          <p:nvPr/>
        </p:nvCxnSpPr>
        <p:spPr bwMode="auto">
          <a:xfrm rot="5400000">
            <a:off x="3800250" y="3666458"/>
            <a:ext cx="658415" cy="102690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꺾인 연결선 22"/>
          <p:cNvCxnSpPr>
            <a:stCxn id="16" idx="2"/>
            <a:endCxn id="19" idx="0"/>
          </p:cNvCxnSpPr>
          <p:nvPr/>
        </p:nvCxnSpPr>
        <p:spPr bwMode="auto">
          <a:xfrm rot="5400000">
            <a:off x="5102269" y="2651976"/>
            <a:ext cx="601165" cy="530287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꺾인 연결선 63"/>
          <p:cNvCxnSpPr>
            <a:stCxn id="20" idx="3"/>
            <a:endCxn id="25" idx="2"/>
          </p:cNvCxnSpPr>
          <p:nvPr/>
        </p:nvCxnSpPr>
        <p:spPr bwMode="auto">
          <a:xfrm flipH="1" flipV="1">
            <a:off x="1168525" y="5589240"/>
            <a:ext cx="3676857" cy="261615"/>
          </a:xfrm>
          <a:prstGeom prst="bentConnector4">
            <a:avLst>
              <a:gd name="adj1" fmla="val -6217"/>
              <a:gd name="adj2" fmla="val -197730"/>
            </a:avLst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모서리가 둥근 직사각형 24"/>
          <p:cNvSpPr/>
          <p:nvPr/>
        </p:nvSpPr>
        <p:spPr>
          <a:xfrm>
            <a:off x="560512" y="4725144"/>
            <a:ext cx="1216025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반복</a:t>
            </a:r>
            <a:endParaRPr kumimoji="0" lang="en-US" altLang="ko-KR" sz="11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경험치</a:t>
            </a:r>
            <a:r>
              <a:rPr kumimoji="0" lang="en-US" altLang="ko-KR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1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자산 획득</a:t>
            </a:r>
            <a:endParaRPr kumimoji="0" lang="ko-KR" altLang="en-US" sz="11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5" name="꺾인 연결선 63"/>
          <p:cNvCxnSpPr>
            <a:stCxn id="25" idx="0"/>
            <a:endCxn id="7" idx="2"/>
          </p:cNvCxnSpPr>
          <p:nvPr/>
        </p:nvCxnSpPr>
        <p:spPr bwMode="auto">
          <a:xfrm rot="5400000" flipH="1" flipV="1">
            <a:off x="1725519" y="3293712"/>
            <a:ext cx="874439" cy="198842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4026" y="2258870"/>
            <a:ext cx="413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① 디바이스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스마트폰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움직이거나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(G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yro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센서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② 가상의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키패드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움직여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배트커서 위치 조절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03395" y="3020759"/>
            <a:ext cx="338437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투수가 공을 던지기 전 우측에 위치한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타격배트를 아래로 잡아 당김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2500" y="2213864"/>
            <a:ext cx="3704465" cy="2025225"/>
            <a:chOff x="348435" y="2594746"/>
            <a:chExt cx="4503767" cy="2498780"/>
          </a:xfrm>
        </p:grpSpPr>
        <p:grpSp>
          <p:nvGrpSpPr>
            <p:cNvPr id="5" name="그룹 15"/>
            <p:cNvGrpSpPr/>
            <p:nvPr/>
          </p:nvGrpSpPr>
          <p:grpSpPr>
            <a:xfrm>
              <a:off x="659523" y="2785312"/>
              <a:ext cx="3888432" cy="2296786"/>
              <a:chOff x="971600" y="1340768"/>
              <a:chExt cx="3168352" cy="1656184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971600" y="1340768"/>
                <a:ext cx="3168352" cy="16561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3635896" y="1434379"/>
                <a:ext cx="432048" cy="149056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3744116" y="2006842"/>
                <a:ext cx="216024" cy="4140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115616" y="1924033"/>
                <a:ext cx="72008" cy="4968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 rot="5400000">
                <a:off x="494703" y="2160015"/>
                <a:ext cx="158417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아래로 구부러진 화살표 5"/>
            <p:cNvSpPr/>
            <p:nvPr/>
          </p:nvSpPr>
          <p:spPr>
            <a:xfrm rot="19744559">
              <a:off x="348435" y="2594746"/>
              <a:ext cx="1230499" cy="460819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아래로 구부러진 화살표 6"/>
            <p:cNvSpPr/>
            <p:nvPr/>
          </p:nvSpPr>
          <p:spPr>
            <a:xfrm rot="8658300">
              <a:off x="3621703" y="4632707"/>
              <a:ext cx="1230499" cy="460819"/>
            </a:xfrm>
            <a:prstGeom prst="curved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" name="Picture 2" descr="\\gms\퍼블리싱사업본부\a00.퍼블리싱사업부\a18.MB\Mobile\특허\최종심사\참고이미지(프로토타입)\IMG_0039.PNG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1571" y="2883758"/>
              <a:ext cx="2808312" cy="2088232"/>
            </a:xfrm>
            <a:prstGeom prst="rect">
              <a:avLst/>
            </a:prstGeom>
            <a:noFill/>
          </p:spPr>
        </p:pic>
        <p:sp>
          <p:nvSpPr>
            <p:cNvPr id="9" name="아래쪽 화살표 8"/>
            <p:cNvSpPr/>
            <p:nvPr/>
          </p:nvSpPr>
          <p:spPr>
            <a:xfrm>
              <a:off x="3323819" y="4001978"/>
              <a:ext cx="288032" cy="504056"/>
            </a:xfrm>
            <a:prstGeom prst="downArrow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사각형 설명선 9"/>
            <p:cNvSpPr/>
            <p:nvPr/>
          </p:nvSpPr>
          <p:spPr>
            <a:xfrm>
              <a:off x="2792760" y="2753925"/>
              <a:ext cx="1377153" cy="504056"/>
            </a:xfrm>
            <a:prstGeom prst="wedgeRectCallout">
              <a:avLst>
                <a:gd name="adj1" fmla="val -47568"/>
                <a:gd name="adj2" fmla="val 204484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itchFamily="50" charset="-127"/>
                  <a:ea typeface="맑은 고딕" pitchFamily="50" charset="-127"/>
                </a:rPr>
                <a:t>G</a:t>
              </a:r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센서로 배트 위치 조절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459723" y="4073986"/>
              <a:ext cx="576064" cy="4320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2" name="그림 11" descr="han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682481">
              <a:off x="3463206" y="4363794"/>
              <a:ext cx="639646" cy="5968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그림 12" descr="han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682481">
              <a:off x="3587350" y="3904248"/>
              <a:ext cx="309721" cy="2889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9" name="TextBox 18"/>
          <p:cNvSpPr txBox="1"/>
          <p:nvPr/>
        </p:nvSpPr>
        <p:spPr>
          <a:xfrm>
            <a:off x="5223030" y="1655847"/>
            <a:ext cx="39694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◆ 작용원리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8522" y="1664826"/>
            <a:ext cx="39694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타격 단계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17485" y="1988840"/>
            <a:ext cx="285750" cy="285750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22530" y="4419110"/>
            <a:ext cx="3195355" cy="1980220"/>
            <a:chOff x="614518" y="2618910"/>
            <a:chExt cx="3888432" cy="2430270"/>
          </a:xfrm>
        </p:grpSpPr>
        <p:grpSp>
          <p:nvGrpSpPr>
            <p:cNvPr id="23" name="그룹 15"/>
            <p:cNvGrpSpPr/>
            <p:nvPr/>
          </p:nvGrpSpPr>
          <p:grpSpPr>
            <a:xfrm>
              <a:off x="614518" y="2752394"/>
              <a:ext cx="3888432" cy="2296786"/>
              <a:chOff x="971600" y="1340768"/>
              <a:chExt cx="3168352" cy="1656184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971600" y="1340768"/>
                <a:ext cx="3168352" cy="16561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3635896" y="1434379"/>
                <a:ext cx="432048" cy="149056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3744116" y="2006842"/>
                <a:ext cx="216024" cy="4140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115616" y="1924033"/>
                <a:ext cx="72008" cy="4968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 rot="5400000">
                <a:off x="494703" y="2160015"/>
                <a:ext cx="158417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" descr="\\gms\퍼블리싱사업본부\a00.퍼블리싱사업부\a18.MB\Mobile\특허\최종심사\참고이미지(프로토타입)\IMG_0040.PNG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3010" y="2868842"/>
              <a:ext cx="2808312" cy="2054324"/>
            </a:xfrm>
            <a:prstGeom prst="rect">
              <a:avLst/>
            </a:prstGeom>
            <a:noFill/>
          </p:spPr>
        </p:pic>
        <p:pic>
          <p:nvPicPr>
            <p:cNvPr id="25" name="그림 24" descr="han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063095">
              <a:off x="3719309" y="3892121"/>
              <a:ext cx="639646" cy="59681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그림 25" descr="hand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0682481">
              <a:off x="3392886" y="4417234"/>
              <a:ext cx="317626" cy="2963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7" name="아래쪽 화살표 26"/>
            <p:cNvSpPr/>
            <p:nvPr/>
          </p:nvSpPr>
          <p:spPr>
            <a:xfrm rot="14527805">
              <a:off x="3658135" y="4132606"/>
              <a:ext cx="200711" cy="327443"/>
            </a:xfrm>
            <a:prstGeom prst="downArrow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폭발 1 27"/>
            <p:cNvSpPr/>
            <p:nvPr/>
          </p:nvSpPr>
          <p:spPr>
            <a:xfrm>
              <a:off x="2198694" y="3194974"/>
              <a:ext cx="1152128" cy="720080"/>
            </a:xfrm>
            <a:prstGeom prst="irregularSeal1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Hit!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사각형 설명선 28"/>
            <p:cNvSpPr/>
            <p:nvPr/>
          </p:nvSpPr>
          <p:spPr>
            <a:xfrm>
              <a:off x="2747753" y="2618910"/>
              <a:ext cx="1481362" cy="560830"/>
            </a:xfrm>
            <a:prstGeom prst="wedgeRectCallout">
              <a:avLst>
                <a:gd name="adj1" fmla="val 16996"/>
                <a:gd name="adj2" fmla="val 241122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당기고 있던  손가락을 뗀다</a:t>
              </a:r>
              <a:endParaRPr lang="ko-KR" altLang="en-US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317485" y="4239090"/>
            <a:ext cx="285750" cy="285750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2395" y="5085184"/>
            <a:ext cx="315035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공이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스트라이크존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도달 시 당기고 있던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손가락을 떼는 순간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타격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17144" y="3789040"/>
            <a:ext cx="376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아래로 당기는 각도에 따라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타자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능력치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변화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당기는 정도에 따라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배팅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파워와 정교함이 달라짐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적게 당김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파워 ↓  정교 ↑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  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많이 당김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파워 ↑  정교 ↓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※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타격배트 색상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모양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도 변화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71463" y="800100"/>
            <a:ext cx="9505950" cy="647700"/>
          </a:xfrm>
          <a:prstGeom prst="rect">
            <a:avLst/>
          </a:prstGeom>
          <a:solidFill>
            <a:srgbClr val="EAEAEA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tIns="0" bIns="0" anchor="ctr"/>
          <a:lstStyle/>
          <a:p>
            <a:pPr>
              <a:lnSpc>
                <a:spcPct val="130000"/>
              </a:lnSpc>
            </a:pPr>
            <a:r>
              <a:rPr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스마트폰을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움직여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센서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배트위치를 컨트롤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당기고 있던 타격배트는 타이밍 맞춰 손을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떼면 스윙 </a:t>
            </a:r>
            <a:endParaRPr lang="en-US" altLang="ko-KR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2417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게임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플레이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타격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1463" y="800100"/>
            <a:ext cx="9505950" cy="647700"/>
          </a:xfrm>
          <a:prstGeom prst="rect">
            <a:avLst/>
          </a:prstGeom>
          <a:solidFill>
            <a:srgbClr val="EAEAEA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tIns="0" bIns="0" anchor="ctr"/>
          <a:lstStyle/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투구 위치 클릭 후 설정한 커맨드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구종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입력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랜덤하게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발동되는 원모양을 타이밍에 맞춰 터치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리듬액션 스타일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하면 피칭</a:t>
            </a:r>
            <a:endParaRPr lang="en-US" altLang="ko-KR" sz="14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41281" y="2213865"/>
            <a:ext cx="323625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공 던질 위치를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손가락으로 터치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9172" y="1673805"/>
            <a:ext cx="153917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◆ 상세 설명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0472" y="1664826"/>
            <a:ext cx="3969443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◆ 투구 단계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2470" y="2258870"/>
            <a:ext cx="285750" cy="285750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9"/>
          <p:cNvGrpSpPr/>
          <p:nvPr/>
        </p:nvGrpSpPr>
        <p:grpSpPr>
          <a:xfrm>
            <a:off x="137465" y="2635112"/>
            <a:ext cx="2025225" cy="3629203"/>
            <a:chOff x="1487615" y="2240868"/>
            <a:chExt cx="2296786" cy="3888432"/>
          </a:xfrm>
        </p:grpSpPr>
        <p:grpSp>
          <p:nvGrpSpPr>
            <p:cNvPr id="3" name="그룹 15"/>
            <p:cNvGrpSpPr/>
            <p:nvPr/>
          </p:nvGrpSpPr>
          <p:grpSpPr>
            <a:xfrm rot="5400000">
              <a:off x="691792" y="3036691"/>
              <a:ext cx="3888432" cy="2296786"/>
              <a:chOff x="971600" y="1340768"/>
              <a:chExt cx="3168352" cy="1656184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971600" y="1340768"/>
                <a:ext cx="3168352" cy="16561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3635896" y="1434379"/>
                <a:ext cx="432048" cy="149056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744116" y="2006842"/>
                <a:ext cx="216024" cy="4140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115616" y="1924033"/>
                <a:ext cx="72008" cy="4968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 rot="5400000">
                <a:off x="494703" y="2160015"/>
                <a:ext cx="158417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2" descr="\\gms\퍼블리싱사업본부\a00.퍼블리싱사업부\a18.MB\Mobile\특허\최종심사\참고이미지(프로토타입)\IMG_003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22106" y="2701491"/>
              <a:ext cx="2016224" cy="2772308"/>
            </a:xfrm>
            <a:prstGeom prst="rect">
              <a:avLst/>
            </a:prstGeom>
            <a:noFill/>
          </p:spPr>
        </p:pic>
        <p:sp>
          <p:nvSpPr>
            <p:cNvPr id="33" name="타원 32"/>
            <p:cNvSpPr/>
            <p:nvPr/>
          </p:nvSpPr>
          <p:spPr>
            <a:xfrm>
              <a:off x="2783760" y="3681028"/>
              <a:ext cx="216023" cy="216023"/>
            </a:xfrm>
            <a:prstGeom prst="ellipse">
              <a:avLst/>
            </a:prstGeom>
            <a:solidFill>
              <a:srgbClr val="00B0F0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사각형 설명선 36"/>
            <p:cNvSpPr/>
            <p:nvPr/>
          </p:nvSpPr>
          <p:spPr>
            <a:xfrm>
              <a:off x="1769999" y="2319948"/>
              <a:ext cx="1818204" cy="504056"/>
            </a:xfrm>
            <a:prstGeom prst="wedgeRectCallout">
              <a:avLst>
                <a:gd name="adj1" fmla="val 6104"/>
                <a:gd name="adj2" fmla="val 207454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/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공 던질 위치 선택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손가락으로 터치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  <p:pic>
          <p:nvPicPr>
            <p:cNvPr id="38" name="그림 37" descr="han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5767" y="3789041"/>
              <a:ext cx="588239" cy="630070"/>
            </a:xfrm>
            <a:prstGeom prst="rect">
              <a:avLst/>
            </a:prstGeom>
          </p:spPr>
        </p:pic>
        <p:sp>
          <p:nvSpPr>
            <p:cNvPr id="39" name="폭발 1 38"/>
            <p:cNvSpPr/>
            <p:nvPr/>
          </p:nvSpPr>
          <p:spPr>
            <a:xfrm>
              <a:off x="2173017" y="4200514"/>
              <a:ext cx="1305146" cy="585065"/>
            </a:xfrm>
            <a:prstGeom prst="irregularSeal1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Touch!</a:t>
              </a:r>
              <a:endParaRPr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41281" y="2663915"/>
            <a:ext cx="333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보유한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구종의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커맨드 입력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UI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노출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1281" y="3158970"/>
            <a:ext cx="338437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구종을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손가락으로 슬라이딩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" name="그림 24" descr="제스쳐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9402" y="3834045"/>
            <a:ext cx="3060340" cy="1035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586286" y="3564015"/>
            <a:ext cx="21602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예시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임의 세팅 가능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3"/>
          <p:cNvGrpSpPr/>
          <p:nvPr/>
        </p:nvGrpSpPr>
        <p:grpSpPr>
          <a:xfrm>
            <a:off x="2252700" y="2618910"/>
            <a:ext cx="2045933" cy="3645405"/>
            <a:chOff x="1486083" y="2240868"/>
            <a:chExt cx="2296786" cy="3888432"/>
          </a:xfrm>
        </p:grpSpPr>
        <p:grpSp>
          <p:nvGrpSpPr>
            <p:cNvPr id="7" name="그룹 15"/>
            <p:cNvGrpSpPr/>
            <p:nvPr/>
          </p:nvGrpSpPr>
          <p:grpSpPr>
            <a:xfrm rot="5400000">
              <a:off x="690260" y="3036691"/>
              <a:ext cx="3888432" cy="2296786"/>
              <a:chOff x="971600" y="1340768"/>
              <a:chExt cx="3168352" cy="1656184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971600" y="1340768"/>
                <a:ext cx="3168352" cy="16561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3635896" y="1434379"/>
                <a:ext cx="432048" cy="149056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744116" y="2006842"/>
                <a:ext cx="216024" cy="4140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1115616" y="1924033"/>
                <a:ext cx="72008" cy="4968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 rot="5400000">
                <a:off x="494703" y="2160015"/>
                <a:ext cx="158417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" descr="\\gms\퍼블리싱사업본부\a00.퍼블리싱사업부\a18.MB\Mobile\특허\최종심사\참고이미지(프로토타입)\IMG_0036.PNG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01524" y="2691966"/>
              <a:ext cx="2016000" cy="2772000"/>
            </a:xfrm>
            <a:prstGeom prst="rect">
              <a:avLst/>
            </a:prstGeom>
            <a:noFill/>
          </p:spPr>
        </p:pic>
        <p:pic>
          <p:nvPicPr>
            <p:cNvPr id="41" name="그림 40" descr="han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2226" y="4932168"/>
              <a:ext cx="690089" cy="739162"/>
            </a:xfrm>
            <a:prstGeom prst="rect">
              <a:avLst/>
            </a:prstGeom>
          </p:spPr>
        </p:pic>
        <p:sp>
          <p:nvSpPr>
            <p:cNvPr id="45" name="자유형 44"/>
            <p:cNvSpPr/>
            <p:nvPr/>
          </p:nvSpPr>
          <p:spPr>
            <a:xfrm rot="193449" flipH="1">
              <a:off x="2786030" y="3250410"/>
              <a:ext cx="428195" cy="1671185"/>
            </a:xfrm>
            <a:custGeom>
              <a:avLst/>
              <a:gdLst>
                <a:gd name="connsiteX0" fmla="*/ 311150 w 311150"/>
                <a:gd name="connsiteY0" fmla="*/ 0 h 1066800"/>
                <a:gd name="connsiteX1" fmla="*/ 15875 w 311150"/>
                <a:gd name="connsiteY1" fmla="*/ 619125 h 1066800"/>
                <a:gd name="connsiteX2" fmla="*/ 215900 w 311150"/>
                <a:gd name="connsiteY2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150" h="1066800">
                  <a:moveTo>
                    <a:pt x="311150" y="0"/>
                  </a:moveTo>
                  <a:cubicBezTo>
                    <a:pt x="171450" y="220662"/>
                    <a:pt x="31750" y="441325"/>
                    <a:pt x="15875" y="619125"/>
                  </a:cubicBezTo>
                  <a:cubicBezTo>
                    <a:pt x="0" y="796925"/>
                    <a:pt x="107950" y="931862"/>
                    <a:pt x="215900" y="1066800"/>
                  </a:cubicBezTo>
                </a:path>
              </a:pathLst>
            </a:custGeom>
            <a:ln w="76200">
              <a:solidFill>
                <a:srgbClr val="92D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폭발 1 45"/>
            <p:cNvSpPr/>
            <p:nvPr/>
          </p:nvSpPr>
          <p:spPr>
            <a:xfrm>
              <a:off x="2547068" y="4011064"/>
              <a:ext cx="1125125" cy="630070"/>
            </a:xfrm>
            <a:prstGeom prst="irregularSeal1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Slide!</a:t>
              </a:r>
              <a:endParaRPr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사각형 설명선 46"/>
            <p:cNvSpPr/>
            <p:nvPr/>
          </p:nvSpPr>
          <p:spPr>
            <a:xfrm>
              <a:off x="1637652" y="2336879"/>
              <a:ext cx="1944217" cy="504057"/>
            </a:xfrm>
            <a:prstGeom prst="wedgeRectCallout">
              <a:avLst>
                <a:gd name="adj1" fmla="val 8513"/>
                <a:gd name="adj2" fmla="val 101053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/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구질 커맨드 입력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손가락으로 슬라이딩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  <p:pic>
          <p:nvPicPr>
            <p:cNvPr id="40" name="그림 39" descr="han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680212">
              <a:off x="2839137" y="3105543"/>
              <a:ext cx="430514" cy="308514"/>
            </a:xfrm>
            <a:prstGeom prst="rect">
              <a:avLst/>
            </a:prstGeom>
          </p:spPr>
        </p:pic>
      </p:grpSp>
      <p:grpSp>
        <p:nvGrpSpPr>
          <p:cNvPr id="8" name="그룹 52"/>
          <p:cNvGrpSpPr/>
          <p:nvPr/>
        </p:nvGrpSpPr>
        <p:grpSpPr>
          <a:xfrm>
            <a:off x="4360468" y="2618910"/>
            <a:ext cx="2070230" cy="3645403"/>
            <a:chOff x="1486084" y="2240868"/>
            <a:chExt cx="2296786" cy="3888432"/>
          </a:xfrm>
        </p:grpSpPr>
        <p:grpSp>
          <p:nvGrpSpPr>
            <p:cNvPr id="9" name="그룹 15"/>
            <p:cNvGrpSpPr/>
            <p:nvPr/>
          </p:nvGrpSpPr>
          <p:grpSpPr>
            <a:xfrm rot="5400000">
              <a:off x="690261" y="3036691"/>
              <a:ext cx="3888432" cy="2296786"/>
              <a:chOff x="971600" y="1340768"/>
              <a:chExt cx="3168352" cy="1656184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971600" y="1340768"/>
                <a:ext cx="3168352" cy="165618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3635896" y="1434379"/>
                <a:ext cx="432048" cy="149056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3744116" y="2006842"/>
                <a:ext cx="216024" cy="4140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1115616" y="1924033"/>
                <a:ext cx="72008" cy="496855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65" name="직선 연결선 64"/>
              <p:cNvCxnSpPr/>
              <p:nvPr/>
            </p:nvCxnSpPr>
            <p:spPr>
              <a:xfrm rot="5400000">
                <a:off x="494703" y="2160015"/>
                <a:ext cx="1584176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4" descr="\\gms\퍼블리싱사업본부\a00.퍼블리싱사업부\a18.MB\Mobile\특허\최종심사\참고이미지(프로토타입)\IMG_0038.PNG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13105" y="2691966"/>
              <a:ext cx="2016000" cy="2772000"/>
            </a:xfrm>
            <a:prstGeom prst="rect">
              <a:avLst/>
            </a:prstGeom>
            <a:noFill/>
          </p:spPr>
        </p:pic>
        <p:sp>
          <p:nvSpPr>
            <p:cNvPr id="56" name="사각형 설명선 55"/>
            <p:cNvSpPr/>
            <p:nvPr/>
          </p:nvSpPr>
          <p:spPr>
            <a:xfrm>
              <a:off x="1643276" y="2339772"/>
              <a:ext cx="1935216" cy="504056"/>
            </a:xfrm>
            <a:prstGeom prst="wedgeRectCallout">
              <a:avLst>
                <a:gd name="adj1" fmla="val 9434"/>
                <a:gd name="adj2" fmla="val 158591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/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점점 작아지는 원을 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algn="ctr"/>
              <a:r>
                <a:rPr lang="ko-KR" altLang="en-US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손가락으로 터치</a:t>
              </a:r>
              <a:endPara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57" name="그림 56" descr="han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6766" y="3537012"/>
              <a:ext cx="648072" cy="694157"/>
            </a:xfrm>
            <a:prstGeom prst="rect">
              <a:avLst/>
            </a:prstGeom>
          </p:spPr>
        </p:pic>
        <p:sp>
          <p:nvSpPr>
            <p:cNvPr id="58" name="원호 57"/>
            <p:cNvSpPr/>
            <p:nvPr/>
          </p:nvSpPr>
          <p:spPr>
            <a:xfrm>
              <a:off x="2990782" y="3753036"/>
              <a:ext cx="216024" cy="4571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원호 58"/>
            <p:cNvSpPr/>
            <p:nvPr/>
          </p:nvSpPr>
          <p:spPr>
            <a:xfrm>
              <a:off x="2990782" y="3788850"/>
              <a:ext cx="216024" cy="4571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폭발 1 59"/>
            <p:cNvSpPr/>
            <p:nvPr/>
          </p:nvSpPr>
          <p:spPr>
            <a:xfrm>
              <a:off x="2236357" y="4056071"/>
              <a:ext cx="1305146" cy="585065"/>
            </a:xfrm>
            <a:prstGeom prst="irregularSeal1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Touch!</a:t>
              </a:r>
              <a:endParaRPr lang="ko-KR" altLang="en-US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6" name="타원 65"/>
          <p:cNvSpPr/>
          <p:nvPr/>
        </p:nvSpPr>
        <p:spPr>
          <a:xfrm>
            <a:off x="2326990" y="2258870"/>
            <a:ext cx="285750" cy="285750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532235" y="2258870"/>
            <a:ext cx="285750" cy="285750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22289" y="4959170"/>
            <a:ext cx="315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랜덤한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위치에 나타난 동그란 원을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타이밍에 맞춰 터치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“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75"/>
          <p:cNvGrpSpPr/>
          <p:nvPr/>
        </p:nvGrpSpPr>
        <p:grpSpPr>
          <a:xfrm>
            <a:off x="7263443" y="5769260"/>
            <a:ext cx="1469977" cy="585065"/>
            <a:chOff x="7032232" y="7632736"/>
            <a:chExt cx="1469977" cy="585065"/>
          </a:xfrm>
        </p:grpSpPr>
        <p:sp>
          <p:nvSpPr>
            <p:cNvPr id="70" name="도넛 69"/>
            <p:cNvSpPr/>
            <p:nvPr/>
          </p:nvSpPr>
          <p:spPr>
            <a:xfrm>
              <a:off x="7032232" y="7632736"/>
              <a:ext cx="585065" cy="585065"/>
            </a:xfrm>
            <a:prstGeom prst="donut">
              <a:avLst>
                <a:gd name="adj" fmla="val 29588"/>
              </a:avLst>
            </a:prstGeom>
            <a:solidFill>
              <a:srgbClr val="CC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도넛 70"/>
            <p:cNvSpPr/>
            <p:nvPr/>
          </p:nvSpPr>
          <p:spPr>
            <a:xfrm>
              <a:off x="8260754" y="7776228"/>
              <a:ext cx="241455" cy="261553"/>
            </a:xfrm>
            <a:prstGeom prst="donut">
              <a:avLst>
                <a:gd name="adj" fmla="val 0"/>
              </a:avLst>
            </a:prstGeom>
            <a:solidFill>
              <a:srgbClr val="CC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순서도: 연결자 71"/>
            <p:cNvSpPr/>
            <p:nvPr/>
          </p:nvSpPr>
          <p:spPr>
            <a:xfrm>
              <a:off x="7232477" y="7829186"/>
              <a:ext cx="180020" cy="180020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순서도: 연결자 72"/>
            <p:cNvSpPr/>
            <p:nvPr/>
          </p:nvSpPr>
          <p:spPr>
            <a:xfrm>
              <a:off x="8292372" y="7818562"/>
              <a:ext cx="180020" cy="180020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4" name="오른쪽 화살표 73"/>
            <p:cNvSpPr/>
            <p:nvPr/>
          </p:nvSpPr>
          <p:spPr>
            <a:xfrm>
              <a:off x="7742373" y="7777690"/>
              <a:ext cx="405045" cy="28908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 bwMode="auto">
          <a:xfrm>
            <a:off x="505371" y="2171229"/>
            <a:ext cx="902811" cy="373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numCol="1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코스선택</a:t>
            </a:r>
          </a:p>
        </p:txBody>
      </p:sp>
      <p:sp>
        <p:nvSpPr>
          <p:cNvPr id="75" name="TextBox 74"/>
          <p:cNvSpPr txBox="1"/>
          <p:nvPr/>
        </p:nvSpPr>
        <p:spPr bwMode="auto">
          <a:xfrm>
            <a:off x="2648129" y="2171969"/>
            <a:ext cx="902811" cy="373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numCol="1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구질선택</a:t>
            </a:r>
          </a:p>
        </p:txBody>
      </p:sp>
      <p:sp>
        <p:nvSpPr>
          <p:cNvPr id="76" name="TextBox 75"/>
          <p:cNvSpPr txBox="1"/>
          <p:nvPr/>
        </p:nvSpPr>
        <p:spPr bwMode="auto">
          <a:xfrm>
            <a:off x="4842277" y="2171969"/>
            <a:ext cx="902811" cy="3738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numCol="1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리듬제구</a:t>
            </a:r>
          </a:p>
        </p:txBody>
      </p:sp>
      <p:sp>
        <p:nvSpPr>
          <p:cNvPr id="77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24176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게임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플레이 </a:t>
            </a:r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투구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407495" y="822995"/>
            <a:ext cx="5133136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개요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. 1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명의 선수가 투수와 타자를 겸비한 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All-round Player</a:t>
            </a: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각각의 선수가 아닌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명의 선수가 투수와 타자의 역할을 모두 수행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각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포지션 별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스탯의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성장 및 성적은 통합 관리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B.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 : </a:t>
            </a: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C.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성장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D.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강화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1383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플레이어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407495" y="822995"/>
            <a:ext cx="7075976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피망플러스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: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네오위즈인터넷에서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자체 개발한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멤버쉽으로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회원관리는 기본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다양한 추가 기능들을 제공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: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본 게임도 피망플러스를 탑재하여 다음 기능을 지원 받음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도전과제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</a:t>
            </a:r>
            <a:r>
              <a:rPr lang="ko-KR" altLang="ko-KR" sz="1200" b="1" dirty="0" err="1" smtClean="0">
                <a:latin typeface="맑은 고딕" pitchFamily="50" charset="-127"/>
                <a:ea typeface="맑은 고딕" pitchFamily="50" charset="-127"/>
              </a:rPr>
              <a:t>튜토리얼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 수준에서부터 최고의 난이도까지 다양한 과제 설정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포인트 이외에 게임 전용 추가 보상 획득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을 통해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ko-KR" altLang="ko-KR" sz="1200" b="1" dirty="0" err="1" smtClean="0">
                <a:latin typeface="맑은 고딕" pitchFamily="50" charset="-127"/>
                <a:ea typeface="맑은 고딕" pitchFamily="50" charset="-127"/>
              </a:rPr>
              <a:t>저레벨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 유저에게도 적절한 동기 부여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B.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랭킹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투수는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탈삼진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수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타자는 홈런 개수로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시즌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(=1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성적에 따라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우열을 </a:t>
            </a:r>
            <a:r>
              <a:rPr lang="ko-KR" altLang="ko-KR" sz="1200" b="1" dirty="0" smtClean="0">
                <a:latin typeface="맑은 고딕" pitchFamily="50" charset="-127"/>
                <a:ea typeface="맑은 고딕" pitchFamily="50" charset="-127"/>
              </a:rPr>
              <a:t>가림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게임 성적을 포인트로 산정한 전용 랭킹 지원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시즌제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운영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C. SNS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연계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FACEBOOK, TWITTER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사용자 간의 커뮤니케이션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FB, TW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에 진행 상황 및 달성 과제 등의 게시 및 공유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1696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부가 시스템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/>
          <p:cNvSpPr txBox="1">
            <a:spLocks/>
          </p:cNvSpPr>
          <p:nvPr/>
        </p:nvSpPr>
        <p:spPr>
          <a:xfrm>
            <a:off x="7594600" y="6578600"/>
            <a:ext cx="2311400" cy="279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5A6630-1BCF-49C9-851D-4197E552E2D3}" type="slidenum"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굴림체" pitchFamily="49" charset="-127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굴림체" pitchFamily="49" charset="-127"/>
              <a:cs typeface="+mn-cs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407495" y="822995"/>
            <a:ext cx="6761787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400" b="1" dirty="0">
                <a:latin typeface="맑은 고딕" pitchFamily="50" charset="-127"/>
                <a:ea typeface="맑은 고딕" pitchFamily="50" charset="-127"/>
              </a:rPr>
              <a:t>◆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활용 사례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en-US" altLang="ko-KR" sz="1400" b="1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실명 선수 구매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아이템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샵의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플레이어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코너를 통해 실명 선수를 구매하여 자신의 플레이어로 등록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실제 외모와 유사하게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커스터마이징한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체형과 성적 데이터에 근거한 능력 수치로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세팅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3.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싱글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플레이는 물론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실명 선수를 등록한 사용자간의 대결 및 성장을 통한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파워업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B.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실제 구단 상품 구매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실존했거나 현재 실명의 구단 유니폼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헬멧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로고가 새겨진 아이템을 구매하여 장착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)  1997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년도 삼성 유니폼의 양준혁 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VS  2010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년도 삼성 유니폼의 양준혁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장착시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특정 이벤트 대상으로 분류하거나 능력 수치에 좋은 영향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C. </a:t>
            </a:r>
            <a:r>
              <a:rPr kumimoji="0" lang="ko-KR" altLang="en-US" sz="1400" b="1" dirty="0" smtClean="0">
                <a:latin typeface="맑은 고딕" pitchFamily="50" charset="-127"/>
                <a:ea typeface="맑은 고딕" pitchFamily="50" charset="-127"/>
              </a:rPr>
              <a:t>실명 선수와 대전</a:t>
            </a:r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1.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오늘의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이 주의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또는 이 달의 대전 상대로 준비한 선수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(AI)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와 대전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2.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라이선스를 복수 이상 확보했을 경우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 A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매치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국가간 대전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도 가능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) 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데릭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지터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미국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,MLB)  VS   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류현진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대한민국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,KBO)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  </a:t>
            </a:r>
          </a:p>
          <a:p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               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스즈키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이치로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미국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,MLB)  VS   </a:t>
            </a:r>
            <a:r>
              <a:rPr kumimoji="0"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다르빗슈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유 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일본</a:t>
            </a:r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,NPB)</a:t>
            </a:r>
            <a:r>
              <a:rPr kumimoji="0"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kumimoji="0"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kumimoji="0" lang="en-US" altLang="ko-KR" sz="14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  <p:sp>
        <p:nvSpPr>
          <p:cNvPr id="6" name="TextBox 28"/>
          <p:cNvSpPr txBox="1">
            <a:spLocks noChangeArrowheads="1"/>
          </p:cNvSpPr>
          <p:nvPr/>
        </p:nvSpPr>
        <p:spPr bwMode="auto">
          <a:xfrm>
            <a:off x="273050" y="233363"/>
            <a:ext cx="1927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1800" b="1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kumimoji="0" lang="ko-KR" altLang="en-US" sz="1800" b="1" dirty="0" smtClean="0">
                <a:latin typeface="맑은 고딕" pitchFamily="50" charset="-127"/>
                <a:ea typeface="맑은 고딕" pitchFamily="50" charset="-127"/>
              </a:rPr>
              <a:t>라이선스 활용</a:t>
            </a:r>
            <a:endParaRPr kumimoji="0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t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체" pitchFamily="49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t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체" pitchFamily="49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 wrap="square" numCol="1">
        <a:spAutoFit/>
      </a:bodyPr>
      <a:lstStyle>
        <a:defPPr algn="l">
          <a:lnSpc>
            <a:spcPct val="150000"/>
          </a:lnSpc>
          <a:defRPr sz="1600" dirty="0" smtClean="0">
            <a:latin typeface="HY헤드라인M" pitchFamily="18" charset="-127"/>
            <a:ea typeface="HY헤드라인M" pitchFamily="18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41372</TotalTime>
  <Words>994</Words>
  <Application>Microsoft Office PowerPoint</Application>
  <PresentationFormat>A4 용지(210x297mm)</PresentationFormat>
  <Paragraphs>220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HY견고딕</vt:lpstr>
      <vt:lpstr>돋움</vt:lpstr>
      <vt:lpstr>굴림체</vt:lpstr>
      <vt:lpstr>맑은 고딕</vt:lpstr>
      <vt:lpstr>Verdana</vt:lpstr>
      <vt:lpstr>기본 디자인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TitlesOfParts>
  <Company>Zio Interactive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Neowiz_Dev #1_Team 2</dc:subject>
  <dc:creator>Crosser RED.</dc:creator>
  <cp:lastModifiedBy>황 창연</cp:lastModifiedBy>
  <cp:revision>2646</cp:revision>
  <dcterms:created xsi:type="dcterms:W3CDTF">2002-01-07T04:58:39Z</dcterms:created>
  <dcterms:modified xsi:type="dcterms:W3CDTF">2011-12-01T09:07:12Z</dcterms:modified>
</cp:coreProperties>
</file>